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57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17"/>
    <p:restoredTop sz="95584"/>
  </p:normalViewPr>
  <p:slideViewPr>
    <p:cSldViewPr snapToGrid="0" snapToObjects="1" showGuides="1">
      <p:cViewPr varScale="1">
        <p:scale>
          <a:sx n="100" d="100"/>
          <a:sy n="100" d="100"/>
        </p:scale>
        <p:origin x="36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C9811-086B-F243-9F70-878DFE7B1383}" type="datetimeFigureOut">
              <a:rPr lang="nl-NL" smtClean="0"/>
              <a:t>05-02-2023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E83C2-8055-F74A-A9E1-26EA990FC0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9026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0494-2647-504C-B88D-456511D1618B}" type="datetimeFigureOut">
              <a:rPr lang="nl-NL" smtClean="0"/>
              <a:t>05-02-2023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73CD-F9B9-9C41-B521-93B570350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122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0494-2647-504C-B88D-456511D1618B}" type="datetimeFigureOut">
              <a:rPr lang="nl-NL" smtClean="0"/>
              <a:t>05-02-2023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73CD-F9B9-9C41-B521-93B570350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2680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0494-2647-504C-B88D-456511D1618B}" type="datetimeFigureOut">
              <a:rPr lang="nl-NL" smtClean="0"/>
              <a:t>05-02-2023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73CD-F9B9-9C41-B521-93B570350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33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0494-2647-504C-B88D-456511D1618B}" type="datetimeFigureOut">
              <a:rPr lang="nl-NL" smtClean="0"/>
              <a:t>05-02-2023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73CD-F9B9-9C41-B521-93B570350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734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0494-2647-504C-B88D-456511D1618B}" type="datetimeFigureOut">
              <a:rPr lang="nl-NL" smtClean="0"/>
              <a:t>05-02-2023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73CD-F9B9-9C41-B521-93B570350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2186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0494-2647-504C-B88D-456511D1618B}" type="datetimeFigureOut">
              <a:rPr lang="nl-NL" smtClean="0"/>
              <a:t>05-02-2023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73CD-F9B9-9C41-B521-93B570350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4708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0494-2647-504C-B88D-456511D1618B}" type="datetimeFigureOut">
              <a:rPr lang="nl-NL" smtClean="0"/>
              <a:t>05-02-2023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73CD-F9B9-9C41-B521-93B570350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129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0494-2647-504C-B88D-456511D1618B}" type="datetimeFigureOut">
              <a:rPr lang="nl-NL" smtClean="0"/>
              <a:t>05-02-2023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73CD-F9B9-9C41-B521-93B570350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9769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0494-2647-504C-B88D-456511D1618B}" type="datetimeFigureOut">
              <a:rPr lang="nl-NL" smtClean="0"/>
              <a:t>05-02-2023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73CD-F9B9-9C41-B521-93B570350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436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0494-2647-504C-B88D-456511D1618B}" type="datetimeFigureOut">
              <a:rPr lang="nl-NL" smtClean="0"/>
              <a:t>05-02-2023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73CD-F9B9-9C41-B521-93B570350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6217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C0494-2647-504C-B88D-456511D1618B}" type="datetimeFigureOut">
              <a:rPr lang="nl-NL" smtClean="0"/>
              <a:t>05-02-2023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73CD-F9B9-9C41-B521-93B570350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11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C0494-2647-504C-B88D-456511D1618B}" type="datetimeFigureOut">
              <a:rPr lang="nl-NL" smtClean="0"/>
              <a:t>05-02-2023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B73CD-F9B9-9C41-B521-93B570350A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8741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6200000">
            <a:off x="-2066758" y="2980113"/>
            <a:ext cx="6749716" cy="923174"/>
          </a:xfrm>
        </p:spPr>
        <p:txBody>
          <a:bodyPr>
            <a:normAutofit/>
          </a:bodyPr>
          <a:lstStyle/>
          <a:p>
            <a:r>
              <a:rPr lang="nl-NL" dirty="0"/>
              <a:t>compositie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D5F179D0-8833-FE43-8BBA-188A2AF60D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0"/>
            <a:ext cx="457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04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6B5E2835-4E47-45B3-9CFE-732FF7B05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F10EBAD8-24D9-654F-AE37-1824A4E21C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444" b="19405"/>
          <a:stretch/>
        </p:blipFill>
        <p:spPr>
          <a:xfrm>
            <a:off x="3242695" y="10"/>
            <a:ext cx="8949307" cy="6857990"/>
          </a:xfrm>
          <a:custGeom>
            <a:avLst/>
            <a:gdLst/>
            <a:ahLst/>
            <a:cxnLst/>
            <a:rect l="l" t="t" r="r" b="b"/>
            <a:pathLst>
              <a:path w="8949307" h="6858000">
                <a:moveTo>
                  <a:pt x="0" y="0"/>
                </a:moveTo>
                <a:lnTo>
                  <a:pt x="8949307" y="0"/>
                </a:lnTo>
                <a:lnTo>
                  <a:pt x="8949307" y="6858000"/>
                </a:lnTo>
                <a:lnTo>
                  <a:pt x="0" y="6858000"/>
                </a:lnTo>
                <a:lnTo>
                  <a:pt x="62983" y="6788730"/>
                </a:lnTo>
                <a:cubicBezTo>
                  <a:pt x="773509" y="5928900"/>
                  <a:pt x="1212979" y="4741056"/>
                  <a:pt x="1212979" y="3429000"/>
                </a:cubicBezTo>
                <a:cubicBezTo>
                  <a:pt x="1212979" y="2116944"/>
                  <a:pt x="773509" y="929100"/>
                  <a:pt x="62983" y="69271"/>
                </a:cubicBezTo>
                <a:close/>
              </a:path>
            </a:pathLst>
          </a:custGeom>
        </p:spPr>
      </p:pic>
      <p:sp useBgFill="1">
        <p:nvSpPr>
          <p:cNvPr id="28" name="Freeform: Shape 27">
            <a:extLst>
              <a:ext uri="{FF2B5EF4-FFF2-40B4-BE49-F238E27FC236}">
                <a16:creationId xmlns:a16="http://schemas.microsoft.com/office/drawing/2014/main" id="{5B45AD5D-AA52-4F7B-9362-576A39AD9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D5D5D5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0" name="Freeform: Shape 29">
            <a:extLst>
              <a:ext uri="{FF2B5EF4-FFF2-40B4-BE49-F238E27FC236}">
                <a16:creationId xmlns:a16="http://schemas.microsoft.com/office/drawing/2014/main" id="{AEDD7960-4866-4399-BEF6-DD1431AB4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371094" y="1161288"/>
            <a:ext cx="3438144" cy="11257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>
                <a:latin typeface="+mj-lt"/>
                <a:ea typeface="+mj-ea"/>
                <a:cs typeface="+mj-cs"/>
              </a:rPr>
              <a:t>COMPOSITIE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375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371094" y="2718054"/>
            <a:ext cx="3438906" cy="3207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="0" i="0">
                <a:effectLst/>
              </a:rPr>
              <a:t>Als je voorwerp op een bepaalde manier in een vlak of een ruimte plaatst ben je bezig met het maken van een compositie.(vlakverdeling)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b="0" i="0">
                <a:effectLst/>
              </a:rPr>
              <a:t>Compositie is belangrijk omdat je hier je boodschap duidelijk kan vertellen. Je kan bepaalde onderdelen in het werk (moodbord/ bloemstuk) of etalage extra laten opvallen.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1809806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" name="Rectangle 80">
            <a:extLst>
              <a:ext uri="{FF2B5EF4-FFF2-40B4-BE49-F238E27FC236}">
                <a16:creationId xmlns:a16="http://schemas.microsoft.com/office/drawing/2014/main" id="{63F5877B-98C7-49DD-83AB-0F6F57CB65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3" r="4899" b="3"/>
          <a:stretch/>
        </p:blipFill>
        <p:spPr>
          <a:xfrm>
            <a:off x="7364078" y="-18"/>
            <a:ext cx="4827922" cy="6857999"/>
          </a:xfrm>
          <a:custGeom>
            <a:avLst/>
            <a:gdLst/>
            <a:ahLst/>
            <a:cxnLst/>
            <a:rect l="l" t="t" r="r" b="b"/>
            <a:pathLst>
              <a:path w="4827922" h="6858000">
                <a:moveTo>
                  <a:pt x="4441" y="0"/>
                </a:moveTo>
                <a:lnTo>
                  <a:pt x="4827922" y="0"/>
                </a:lnTo>
                <a:lnTo>
                  <a:pt x="4827922" y="6858000"/>
                </a:lnTo>
                <a:lnTo>
                  <a:pt x="0" y="6858000"/>
                </a:lnTo>
                <a:lnTo>
                  <a:pt x="106674" y="6638378"/>
                </a:lnTo>
                <a:cubicBezTo>
                  <a:pt x="530028" y="5720938"/>
                  <a:pt x="777229" y="4614948"/>
                  <a:pt x="777229" y="3424428"/>
                </a:cubicBezTo>
                <a:cubicBezTo>
                  <a:pt x="777229" y="2233909"/>
                  <a:pt x="530028" y="1127919"/>
                  <a:pt x="106674" y="210478"/>
                </a:cubicBezTo>
                <a:close/>
              </a:path>
            </a:pathLst>
          </a:cu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1363D397-846B-1E42-B6A4-9E59A569AA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75" r="2123"/>
          <a:stretch/>
        </p:blipFill>
        <p:spPr>
          <a:xfrm>
            <a:off x="3119360" y="18"/>
            <a:ext cx="4966290" cy="6857999"/>
          </a:xfrm>
          <a:custGeom>
            <a:avLst/>
            <a:gdLst/>
            <a:ahLst/>
            <a:cxnLst/>
            <a:rect l="l" t="t" r="r" b="b"/>
            <a:pathLst>
              <a:path w="4966290" h="6857999">
                <a:moveTo>
                  <a:pt x="0" y="0"/>
                </a:moveTo>
                <a:lnTo>
                  <a:pt x="4188230" y="0"/>
                </a:lnTo>
                <a:lnTo>
                  <a:pt x="4295735" y="210478"/>
                </a:lnTo>
                <a:cubicBezTo>
                  <a:pt x="4719089" y="1127919"/>
                  <a:pt x="4966290" y="2233909"/>
                  <a:pt x="4966290" y="3424428"/>
                </a:cubicBezTo>
                <a:cubicBezTo>
                  <a:pt x="4966290" y="4614948"/>
                  <a:pt x="4719089" y="5720938"/>
                  <a:pt x="4295735" y="6638378"/>
                </a:cubicBezTo>
                <a:lnTo>
                  <a:pt x="4183560" y="6857999"/>
                </a:lnTo>
                <a:lnTo>
                  <a:pt x="53039" y="6857999"/>
                </a:lnTo>
                <a:lnTo>
                  <a:pt x="132047" y="6695338"/>
                </a:lnTo>
                <a:cubicBezTo>
                  <a:pt x="555401" y="5777898"/>
                  <a:pt x="802602" y="4671908"/>
                  <a:pt x="802602" y="3481388"/>
                </a:cubicBezTo>
                <a:cubicBezTo>
                  <a:pt x="802602" y="2191659"/>
                  <a:pt x="512484" y="1001134"/>
                  <a:pt x="22579" y="42066"/>
                </a:cubicBezTo>
                <a:close/>
              </a:path>
            </a:pathLst>
          </a:custGeom>
        </p:spPr>
      </p:pic>
      <p:sp useBgFill="1">
        <p:nvSpPr>
          <p:cNvPr id="83" name="Freeform: Shape 82">
            <a:extLst>
              <a:ext uri="{FF2B5EF4-FFF2-40B4-BE49-F238E27FC236}">
                <a16:creationId xmlns:a16="http://schemas.microsoft.com/office/drawing/2014/main" id="{4EA91930-66BC-4C41-B4F5-C31EB216F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45815" cy="6858000"/>
          </a:xfrm>
          <a:custGeom>
            <a:avLst/>
            <a:gdLst>
              <a:gd name="connsiteX0" fmla="*/ 0 w 3945815"/>
              <a:gd name="connsiteY0" fmla="*/ 0 h 6858000"/>
              <a:gd name="connsiteX1" fmla="*/ 3138662 w 3945815"/>
              <a:gd name="connsiteY1" fmla="*/ 0 h 6858000"/>
              <a:gd name="connsiteX2" fmla="*/ 3275260 w 3945815"/>
              <a:gd name="connsiteY2" fmla="*/ 267438 h 6858000"/>
              <a:gd name="connsiteX3" fmla="*/ 3945815 w 3945815"/>
              <a:gd name="connsiteY3" fmla="*/ 3481388 h 6858000"/>
              <a:gd name="connsiteX4" fmla="*/ 3275260 w 3945815"/>
              <a:gd name="connsiteY4" fmla="*/ 6695338 h 6858000"/>
              <a:gd name="connsiteX5" fmla="*/ 3192177 w 3945815"/>
              <a:gd name="connsiteY5" fmla="*/ 6858000 h 6858000"/>
              <a:gd name="connsiteX6" fmla="*/ 0 w 394581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5815" h="6858000">
                <a:moveTo>
                  <a:pt x="0" y="0"/>
                </a:moveTo>
                <a:lnTo>
                  <a:pt x="3138662" y="0"/>
                </a:lnTo>
                <a:lnTo>
                  <a:pt x="3275260" y="267438"/>
                </a:lnTo>
                <a:cubicBezTo>
                  <a:pt x="3698614" y="1184879"/>
                  <a:pt x="3945815" y="2290869"/>
                  <a:pt x="3945815" y="3481388"/>
                </a:cubicBezTo>
                <a:cubicBezTo>
                  <a:pt x="3945815" y="4671908"/>
                  <a:pt x="3698614" y="5777898"/>
                  <a:pt x="3275260" y="6695338"/>
                </a:cubicBezTo>
                <a:lnTo>
                  <a:pt x="319217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5" name="Freeform: Shape 84">
            <a:extLst>
              <a:ext uri="{FF2B5EF4-FFF2-40B4-BE49-F238E27FC236}">
                <a16:creationId xmlns:a16="http://schemas.microsoft.com/office/drawing/2014/main" id="{6313CF8F-B436-401E-9575-DE0F8E8B5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36670" cy="6858000"/>
          </a:xfrm>
          <a:custGeom>
            <a:avLst/>
            <a:gdLst>
              <a:gd name="connsiteX0" fmla="*/ 0 w 3936670"/>
              <a:gd name="connsiteY0" fmla="*/ 0 h 6858000"/>
              <a:gd name="connsiteX1" fmla="*/ 3129517 w 3936670"/>
              <a:gd name="connsiteY1" fmla="*/ 0 h 6858000"/>
              <a:gd name="connsiteX2" fmla="*/ 3266115 w 3936670"/>
              <a:gd name="connsiteY2" fmla="*/ 267438 h 6858000"/>
              <a:gd name="connsiteX3" fmla="*/ 3936670 w 3936670"/>
              <a:gd name="connsiteY3" fmla="*/ 3481388 h 6858000"/>
              <a:gd name="connsiteX4" fmla="*/ 3266115 w 3936670"/>
              <a:gd name="connsiteY4" fmla="*/ 6695338 h 6858000"/>
              <a:gd name="connsiteX5" fmla="*/ 3183032 w 3936670"/>
              <a:gd name="connsiteY5" fmla="*/ 6858000 h 6858000"/>
              <a:gd name="connsiteX6" fmla="*/ 0 w 39366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36670" h="6858000">
                <a:moveTo>
                  <a:pt x="0" y="0"/>
                </a:moveTo>
                <a:lnTo>
                  <a:pt x="3129517" y="0"/>
                </a:lnTo>
                <a:lnTo>
                  <a:pt x="3266115" y="267438"/>
                </a:lnTo>
                <a:cubicBezTo>
                  <a:pt x="3689469" y="1184879"/>
                  <a:pt x="3936670" y="2290869"/>
                  <a:pt x="3936670" y="3481388"/>
                </a:cubicBezTo>
                <a:cubicBezTo>
                  <a:pt x="3936670" y="4671908"/>
                  <a:pt x="3689469" y="5777898"/>
                  <a:pt x="3266115" y="6695338"/>
                </a:cubicBezTo>
                <a:lnTo>
                  <a:pt x="3183032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448056" y="681038"/>
            <a:ext cx="280450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CENTRALE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COMPOSITIE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A38CFE9-C30A-4551-ACCB-D5808FBC39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16867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7EF550F-47CE-4FB2-9DAC-12AD835C8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089941"/>
            <a:ext cx="2834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448056" y="2258171"/>
            <a:ext cx="2804504" cy="391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>
                <a:effectLst/>
              </a:rPr>
              <a:t>Bij een centrale compositie staat het belangrijkste  in het midden. Er is </a:t>
            </a:r>
            <a:r>
              <a:rPr lang="en-US"/>
              <a:t>één punt </a:t>
            </a:r>
            <a:r>
              <a:rPr lang="en-US" b="0" i="0">
                <a:effectLst/>
              </a:rPr>
              <a:t>waar alle onderdelen in het vlak naar toe wijzen. Het is daarom ook vaak een symmetrische compositie.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15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8" name="Rectangle 67">
            <a:extLst>
              <a:ext uri="{FF2B5EF4-FFF2-40B4-BE49-F238E27FC236}">
                <a16:creationId xmlns:a16="http://schemas.microsoft.com/office/drawing/2014/main" id="{21516CB1-E8C8-4751-B6A6-46B2D1E72A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kstvak 3"/>
          <p:cNvSpPr txBox="1"/>
          <p:nvPr/>
        </p:nvSpPr>
        <p:spPr>
          <a:xfrm>
            <a:off x="429768" y="411480"/>
            <a:ext cx="11131298" cy="1106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SYMMETRISCHE COMPOSITIE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0C0C0D1-E79A-41FF-8322-256F6DD1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85216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6FBC5C62-CE02-1A43-A1D7-422253129F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83" r="3" b="2086"/>
          <a:stretch/>
        </p:blipFill>
        <p:spPr>
          <a:xfrm>
            <a:off x="429767" y="1721922"/>
            <a:ext cx="3419856" cy="4520560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" r="1873" b="-2"/>
          <a:stretch/>
        </p:blipFill>
        <p:spPr>
          <a:xfrm>
            <a:off x="4226837" y="1721922"/>
            <a:ext cx="3420596" cy="4520560"/>
          </a:xfrm>
          <a:prstGeom prst="rect">
            <a:avLst/>
          </a:prstGeom>
        </p:spPr>
      </p:pic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95FA420-5595-49D1-9D5F-79EC43B55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24648" y="1721922"/>
            <a:ext cx="3609143" cy="4520560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8309348" y="2020824"/>
            <a:ext cx="2956060" cy="3959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>
                <a:effectLst/>
              </a:rPr>
              <a:t>Bij een symmetrische compositie is aan beide kanten van </a:t>
            </a:r>
            <a:r>
              <a:rPr lang="en-US"/>
              <a:t>de beeldas  (denkbeeldige lijn) ongeveer hetzelfde.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>
                <a:effectLst/>
              </a:rPr>
              <a:t>Het is een rustige en een beetje saaie compositie. De as kan een horizontale, verticale of diagonale as zijn.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135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614141FC-8189-47F8-821A-FC9A4E91E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C062E60F-5CD4-4268-8359-807663468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288350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841248" y="510047"/>
            <a:ext cx="3300984" cy="1645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A-SYMMETRISCHE COMPOSITIE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B341EC3-1810-4D33-BA3F-E2D0AA0ECF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980964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0127CDE-2B99-47A8-BB3C-7D17519105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98164" y="1323863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4581144" y="510047"/>
            <a:ext cx="6858000" cy="1645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Er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niets</a:t>
            </a:r>
            <a:r>
              <a:rPr lang="en-US" dirty="0"/>
              <a:t> </a:t>
            </a:r>
            <a:r>
              <a:rPr lang="en-US" dirty="0" err="1"/>
              <a:t>gespiegeld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er is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duidelijke</a:t>
            </a:r>
            <a:r>
              <a:rPr lang="en-US" dirty="0"/>
              <a:t> as </a:t>
            </a:r>
            <a:r>
              <a:rPr lang="en-US" dirty="0" err="1"/>
              <a:t>aanwezig</a:t>
            </a:r>
            <a:r>
              <a:rPr lang="en-US" dirty="0"/>
              <a:t>.  </a:t>
            </a:r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349C67BB-56BB-AA47-8A89-E3A44A807B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022"/>
          <a:stretch/>
        </p:blipFill>
        <p:spPr>
          <a:xfrm>
            <a:off x="557784" y="2606462"/>
            <a:ext cx="3584448" cy="3639312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55" r="4" b="15899"/>
          <a:stretch/>
        </p:blipFill>
        <p:spPr>
          <a:xfrm>
            <a:off x="4347599" y="2606462"/>
            <a:ext cx="3584448" cy="3639312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95D2C328-7F01-5A45-9C63-F5C99DE3771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54" r="1" b="10375"/>
          <a:stretch/>
        </p:blipFill>
        <p:spPr>
          <a:xfrm>
            <a:off x="8137415" y="2606462"/>
            <a:ext cx="3584448" cy="363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459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550922" y="1548358"/>
            <a:ext cx="38462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0" i="0" dirty="0">
                <a:solidFill>
                  <a:srgbClr val="000000"/>
                </a:solidFill>
                <a:effectLst/>
                <a:latin typeface="+mj-lt"/>
              </a:rPr>
              <a:t>Een compositie met alleen maar basisvormen  </a:t>
            </a:r>
            <a:endParaRPr lang="nl-NL" sz="2400" dirty="0">
              <a:latin typeface="+mj-lt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065" y="1705615"/>
            <a:ext cx="3846286" cy="4940184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365701" y="57632"/>
            <a:ext cx="70046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400" b="1" dirty="0">
                <a:solidFill>
                  <a:schemeClr val="accent2"/>
                </a:solidFill>
              </a:rPr>
              <a:t>GEOMETRISCHE COMPOSITIE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38A4687-D34C-2542-87D0-AD77E74122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4062" y="2014401"/>
            <a:ext cx="3887589" cy="432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149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3F5877B-98C7-49DD-83AB-0F6F57CB65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0" r="5492" b="3"/>
          <a:stretch/>
        </p:blipFill>
        <p:spPr>
          <a:xfrm>
            <a:off x="7364078" y="-18"/>
            <a:ext cx="4827922" cy="6857999"/>
          </a:xfrm>
          <a:custGeom>
            <a:avLst/>
            <a:gdLst/>
            <a:ahLst/>
            <a:cxnLst/>
            <a:rect l="l" t="t" r="r" b="b"/>
            <a:pathLst>
              <a:path w="4827922" h="6858000">
                <a:moveTo>
                  <a:pt x="4441" y="0"/>
                </a:moveTo>
                <a:lnTo>
                  <a:pt x="4827922" y="0"/>
                </a:lnTo>
                <a:lnTo>
                  <a:pt x="4827922" y="6858000"/>
                </a:lnTo>
                <a:lnTo>
                  <a:pt x="0" y="6858000"/>
                </a:lnTo>
                <a:lnTo>
                  <a:pt x="106674" y="6638378"/>
                </a:lnTo>
                <a:cubicBezTo>
                  <a:pt x="530028" y="5720938"/>
                  <a:pt x="777229" y="4614948"/>
                  <a:pt x="777229" y="3424428"/>
                </a:cubicBezTo>
                <a:cubicBezTo>
                  <a:pt x="777229" y="2233909"/>
                  <a:pt x="530028" y="1127919"/>
                  <a:pt x="106674" y="210478"/>
                </a:cubicBezTo>
                <a:close/>
              </a:path>
            </a:pathLst>
          </a:cu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13E28AE4-9AE2-1846-82F9-5ECF4F90D1D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560"/>
          <a:stretch/>
        </p:blipFill>
        <p:spPr>
          <a:xfrm>
            <a:off x="3119360" y="18"/>
            <a:ext cx="4966290" cy="6857999"/>
          </a:xfrm>
          <a:custGeom>
            <a:avLst/>
            <a:gdLst/>
            <a:ahLst/>
            <a:cxnLst/>
            <a:rect l="l" t="t" r="r" b="b"/>
            <a:pathLst>
              <a:path w="4966290" h="6857999">
                <a:moveTo>
                  <a:pt x="0" y="0"/>
                </a:moveTo>
                <a:lnTo>
                  <a:pt x="4188230" y="0"/>
                </a:lnTo>
                <a:lnTo>
                  <a:pt x="4295735" y="210478"/>
                </a:lnTo>
                <a:cubicBezTo>
                  <a:pt x="4719089" y="1127919"/>
                  <a:pt x="4966290" y="2233909"/>
                  <a:pt x="4966290" y="3424428"/>
                </a:cubicBezTo>
                <a:cubicBezTo>
                  <a:pt x="4966290" y="4614948"/>
                  <a:pt x="4719089" y="5720938"/>
                  <a:pt x="4295735" y="6638378"/>
                </a:cubicBezTo>
                <a:lnTo>
                  <a:pt x="4183560" y="6857999"/>
                </a:lnTo>
                <a:lnTo>
                  <a:pt x="53039" y="6857999"/>
                </a:lnTo>
                <a:lnTo>
                  <a:pt x="132047" y="6695338"/>
                </a:lnTo>
                <a:cubicBezTo>
                  <a:pt x="555401" y="5777898"/>
                  <a:pt x="802602" y="4671908"/>
                  <a:pt x="802602" y="3481388"/>
                </a:cubicBezTo>
                <a:cubicBezTo>
                  <a:pt x="802602" y="2191659"/>
                  <a:pt x="512484" y="1001134"/>
                  <a:pt x="22579" y="42066"/>
                </a:cubicBezTo>
                <a:close/>
              </a:path>
            </a:pathLst>
          </a:custGeom>
        </p:spPr>
      </p:pic>
      <p:sp useBgFill="1">
        <p:nvSpPr>
          <p:cNvPr id="36" name="Freeform: Shape 35">
            <a:extLst>
              <a:ext uri="{FF2B5EF4-FFF2-40B4-BE49-F238E27FC236}">
                <a16:creationId xmlns:a16="http://schemas.microsoft.com/office/drawing/2014/main" id="{4EA91930-66BC-4C41-B4F5-C31EB216F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45815" cy="6858000"/>
          </a:xfrm>
          <a:custGeom>
            <a:avLst/>
            <a:gdLst>
              <a:gd name="connsiteX0" fmla="*/ 0 w 3945815"/>
              <a:gd name="connsiteY0" fmla="*/ 0 h 6858000"/>
              <a:gd name="connsiteX1" fmla="*/ 3138662 w 3945815"/>
              <a:gd name="connsiteY1" fmla="*/ 0 h 6858000"/>
              <a:gd name="connsiteX2" fmla="*/ 3275260 w 3945815"/>
              <a:gd name="connsiteY2" fmla="*/ 267438 h 6858000"/>
              <a:gd name="connsiteX3" fmla="*/ 3945815 w 3945815"/>
              <a:gd name="connsiteY3" fmla="*/ 3481388 h 6858000"/>
              <a:gd name="connsiteX4" fmla="*/ 3275260 w 3945815"/>
              <a:gd name="connsiteY4" fmla="*/ 6695338 h 6858000"/>
              <a:gd name="connsiteX5" fmla="*/ 3192177 w 3945815"/>
              <a:gd name="connsiteY5" fmla="*/ 6858000 h 6858000"/>
              <a:gd name="connsiteX6" fmla="*/ 0 w 394581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5815" h="6858000">
                <a:moveTo>
                  <a:pt x="0" y="0"/>
                </a:moveTo>
                <a:lnTo>
                  <a:pt x="3138662" y="0"/>
                </a:lnTo>
                <a:lnTo>
                  <a:pt x="3275260" y="267438"/>
                </a:lnTo>
                <a:cubicBezTo>
                  <a:pt x="3698614" y="1184879"/>
                  <a:pt x="3945815" y="2290869"/>
                  <a:pt x="3945815" y="3481388"/>
                </a:cubicBezTo>
                <a:cubicBezTo>
                  <a:pt x="3945815" y="4671908"/>
                  <a:pt x="3698614" y="5777898"/>
                  <a:pt x="3275260" y="6695338"/>
                </a:cubicBezTo>
                <a:lnTo>
                  <a:pt x="319217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8" name="Freeform: Shape 37">
            <a:extLst>
              <a:ext uri="{FF2B5EF4-FFF2-40B4-BE49-F238E27FC236}">
                <a16:creationId xmlns:a16="http://schemas.microsoft.com/office/drawing/2014/main" id="{6313CF8F-B436-401E-9575-DE0F8E8B5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36670" cy="6858000"/>
          </a:xfrm>
          <a:custGeom>
            <a:avLst/>
            <a:gdLst>
              <a:gd name="connsiteX0" fmla="*/ 0 w 3936670"/>
              <a:gd name="connsiteY0" fmla="*/ 0 h 6858000"/>
              <a:gd name="connsiteX1" fmla="*/ 3129517 w 3936670"/>
              <a:gd name="connsiteY1" fmla="*/ 0 h 6858000"/>
              <a:gd name="connsiteX2" fmla="*/ 3266115 w 3936670"/>
              <a:gd name="connsiteY2" fmla="*/ 267438 h 6858000"/>
              <a:gd name="connsiteX3" fmla="*/ 3936670 w 3936670"/>
              <a:gd name="connsiteY3" fmla="*/ 3481388 h 6858000"/>
              <a:gd name="connsiteX4" fmla="*/ 3266115 w 3936670"/>
              <a:gd name="connsiteY4" fmla="*/ 6695338 h 6858000"/>
              <a:gd name="connsiteX5" fmla="*/ 3183032 w 3936670"/>
              <a:gd name="connsiteY5" fmla="*/ 6858000 h 6858000"/>
              <a:gd name="connsiteX6" fmla="*/ 0 w 39366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36670" h="6858000">
                <a:moveTo>
                  <a:pt x="0" y="0"/>
                </a:moveTo>
                <a:lnTo>
                  <a:pt x="3129517" y="0"/>
                </a:lnTo>
                <a:lnTo>
                  <a:pt x="3266115" y="267438"/>
                </a:lnTo>
                <a:cubicBezTo>
                  <a:pt x="3689469" y="1184879"/>
                  <a:pt x="3936670" y="2290869"/>
                  <a:pt x="3936670" y="3481388"/>
                </a:cubicBezTo>
                <a:cubicBezTo>
                  <a:pt x="3936670" y="4671908"/>
                  <a:pt x="3689469" y="5777898"/>
                  <a:pt x="3266115" y="6695338"/>
                </a:cubicBezTo>
                <a:lnTo>
                  <a:pt x="3183032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448056" y="681038"/>
            <a:ext cx="280450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Diagonale compositie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A38CFE9-C30A-4551-ACCB-D5808FBC39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16867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7EF550F-47CE-4FB2-9DAC-12AD835C8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089941"/>
            <a:ext cx="2834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448056" y="2258171"/>
            <a:ext cx="2804504" cy="391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>
                <a:effectLst/>
              </a:rPr>
              <a:t>Bij een diagonale (schuine) compositie kan je een denkbeeldige diagonale lijn leggen langs de belangrijkste elementen van de compositie.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>
                <a:effectLst/>
              </a:rPr>
              <a:t>Diagonale lijnen geven een bewegelijk effect, dus wordt vaak gebruikt waar snelheid of onrust uitgebeeld moet worden.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583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223D82F2-8828-4C80-AF95-242810E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7FD0D34F-65E4-4896-8016-F401017B67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27A25769-8A6A-4983-92E9-E41BEB53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115568" y="548640"/>
            <a:ext cx="10168128" cy="1179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DRIEHOEKS COMPOSITIE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6669D83-0E36-4F8C-B68A-D549AC19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67116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6F196B4-1B62-4D4B-B7D6-64C7D8FBE1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355" r="3" b="4359"/>
          <a:stretch/>
        </p:blipFill>
        <p:spPr>
          <a:xfrm>
            <a:off x="1115568" y="2478024"/>
            <a:ext cx="3035013" cy="3694176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67" r="5" b="5"/>
          <a:stretch/>
        </p:blipFill>
        <p:spPr>
          <a:xfrm>
            <a:off x="4507437" y="2478024"/>
            <a:ext cx="3039303" cy="3694176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7903597" y="2478024"/>
            <a:ext cx="3389242" cy="3694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0" i="0" dirty="0" err="1">
                <a:effectLst/>
              </a:rPr>
              <a:t>Hierbij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staan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belangrijkste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onderdelen</a:t>
            </a:r>
            <a:r>
              <a:rPr lang="en-US" b="0" i="0" dirty="0">
                <a:effectLst/>
              </a:rPr>
              <a:t> in de </a:t>
            </a:r>
            <a:r>
              <a:rPr lang="en-US" b="0" i="0" dirty="0" err="1">
                <a:effectLst/>
              </a:rPr>
              <a:t>vorm</a:t>
            </a:r>
            <a:r>
              <a:rPr lang="en-US" b="0" i="0" dirty="0">
                <a:effectLst/>
              </a:rPr>
              <a:t> van </a:t>
            </a:r>
            <a:r>
              <a:rPr lang="en-US" b="0" i="0" dirty="0" err="1">
                <a:effectLst/>
              </a:rPr>
              <a:t>een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driehoek</a:t>
            </a:r>
            <a:r>
              <a:rPr lang="en-US" b="0" i="0" dirty="0">
                <a:effectLst/>
              </a:rPr>
              <a:t> (</a:t>
            </a:r>
            <a:r>
              <a:rPr lang="en-US" b="0" i="0" dirty="0" err="1">
                <a:effectLst/>
              </a:rPr>
              <a:t>pyramide</a:t>
            </a:r>
            <a:r>
              <a:rPr lang="en-US" b="0" i="0" dirty="0">
                <a:effectLst/>
              </a:rPr>
              <a:t>).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074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63F5877B-98C7-49DD-83AB-0F6F57CB65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0AFB196-6298-CD42-87CF-2310855D58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" r="2" b="6236"/>
          <a:stretch/>
        </p:blipFill>
        <p:spPr>
          <a:xfrm>
            <a:off x="7364078" y="-18"/>
            <a:ext cx="4827922" cy="6857999"/>
          </a:xfrm>
          <a:custGeom>
            <a:avLst/>
            <a:gdLst/>
            <a:ahLst/>
            <a:cxnLst/>
            <a:rect l="l" t="t" r="r" b="b"/>
            <a:pathLst>
              <a:path w="4827922" h="6858000">
                <a:moveTo>
                  <a:pt x="4441" y="0"/>
                </a:moveTo>
                <a:lnTo>
                  <a:pt x="4827922" y="0"/>
                </a:lnTo>
                <a:lnTo>
                  <a:pt x="4827922" y="6858000"/>
                </a:lnTo>
                <a:lnTo>
                  <a:pt x="0" y="6858000"/>
                </a:lnTo>
                <a:lnTo>
                  <a:pt x="106674" y="6638378"/>
                </a:lnTo>
                <a:cubicBezTo>
                  <a:pt x="530028" y="5720938"/>
                  <a:pt x="777229" y="4614948"/>
                  <a:pt x="777229" y="3424428"/>
                </a:cubicBezTo>
                <a:cubicBezTo>
                  <a:pt x="777229" y="2233909"/>
                  <a:pt x="530028" y="1127919"/>
                  <a:pt x="106674" y="210478"/>
                </a:cubicBezTo>
                <a:close/>
              </a:path>
            </a:pathLst>
          </a:custGeom>
        </p:spPr>
      </p:pic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87" r="4" b="3"/>
          <a:stretch/>
        </p:blipFill>
        <p:spPr>
          <a:xfrm>
            <a:off x="3119360" y="18"/>
            <a:ext cx="4966290" cy="6857999"/>
          </a:xfrm>
          <a:custGeom>
            <a:avLst/>
            <a:gdLst/>
            <a:ahLst/>
            <a:cxnLst/>
            <a:rect l="l" t="t" r="r" b="b"/>
            <a:pathLst>
              <a:path w="4966290" h="6857999">
                <a:moveTo>
                  <a:pt x="0" y="0"/>
                </a:moveTo>
                <a:lnTo>
                  <a:pt x="4188230" y="0"/>
                </a:lnTo>
                <a:lnTo>
                  <a:pt x="4295735" y="210478"/>
                </a:lnTo>
                <a:cubicBezTo>
                  <a:pt x="4719089" y="1127919"/>
                  <a:pt x="4966290" y="2233909"/>
                  <a:pt x="4966290" y="3424428"/>
                </a:cubicBezTo>
                <a:cubicBezTo>
                  <a:pt x="4966290" y="4614948"/>
                  <a:pt x="4719089" y="5720938"/>
                  <a:pt x="4295735" y="6638378"/>
                </a:cubicBezTo>
                <a:lnTo>
                  <a:pt x="4183560" y="6857999"/>
                </a:lnTo>
                <a:lnTo>
                  <a:pt x="53039" y="6857999"/>
                </a:lnTo>
                <a:lnTo>
                  <a:pt x="132047" y="6695338"/>
                </a:lnTo>
                <a:cubicBezTo>
                  <a:pt x="555401" y="5777898"/>
                  <a:pt x="802602" y="4671908"/>
                  <a:pt x="802602" y="3481388"/>
                </a:cubicBezTo>
                <a:cubicBezTo>
                  <a:pt x="802602" y="2191659"/>
                  <a:pt x="512484" y="1001134"/>
                  <a:pt x="22579" y="42066"/>
                </a:cubicBezTo>
                <a:close/>
              </a:path>
            </a:pathLst>
          </a:custGeom>
        </p:spPr>
      </p:pic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4EA91930-66BC-4C41-B4F5-C31EB216F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45815" cy="6858000"/>
          </a:xfrm>
          <a:custGeom>
            <a:avLst/>
            <a:gdLst>
              <a:gd name="connsiteX0" fmla="*/ 0 w 3945815"/>
              <a:gd name="connsiteY0" fmla="*/ 0 h 6858000"/>
              <a:gd name="connsiteX1" fmla="*/ 3138662 w 3945815"/>
              <a:gd name="connsiteY1" fmla="*/ 0 h 6858000"/>
              <a:gd name="connsiteX2" fmla="*/ 3275260 w 3945815"/>
              <a:gd name="connsiteY2" fmla="*/ 267438 h 6858000"/>
              <a:gd name="connsiteX3" fmla="*/ 3945815 w 3945815"/>
              <a:gd name="connsiteY3" fmla="*/ 3481388 h 6858000"/>
              <a:gd name="connsiteX4" fmla="*/ 3275260 w 3945815"/>
              <a:gd name="connsiteY4" fmla="*/ 6695338 h 6858000"/>
              <a:gd name="connsiteX5" fmla="*/ 3192177 w 3945815"/>
              <a:gd name="connsiteY5" fmla="*/ 6858000 h 6858000"/>
              <a:gd name="connsiteX6" fmla="*/ 0 w 394581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5815" h="6858000">
                <a:moveTo>
                  <a:pt x="0" y="0"/>
                </a:moveTo>
                <a:lnTo>
                  <a:pt x="3138662" y="0"/>
                </a:lnTo>
                <a:lnTo>
                  <a:pt x="3275260" y="267438"/>
                </a:lnTo>
                <a:cubicBezTo>
                  <a:pt x="3698614" y="1184879"/>
                  <a:pt x="3945815" y="2290869"/>
                  <a:pt x="3945815" y="3481388"/>
                </a:cubicBezTo>
                <a:cubicBezTo>
                  <a:pt x="3945815" y="4671908"/>
                  <a:pt x="3698614" y="5777898"/>
                  <a:pt x="3275260" y="6695338"/>
                </a:cubicBezTo>
                <a:lnTo>
                  <a:pt x="319217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Freeform: Shape 26">
            <a:extLst>
              <a:ext uri="{FF2B5EF4-FFF2-40B4-BE49-F238E27FC236}">
                <a16:creationId xmlns:a16="http://schemas.microsoft.com/office/drawing/2014/main" id="{6313CF8F-B436-401E-9575-DE0F8E8B5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36670" cy="6858000"/>
          </a:xfrm>
          <a:custGeom>
            <a:avLst/>
            <a:gdLst>
              <a:gd name="connsiteX0" fmla="*/ 0 w 3936670"/>
              <a:gd name="connsiteY0" fmla="*/ 0 h 6858000"/>
              <a:gd name="connsiteX1" fmla="*/ 3129517 w 3936670"/>
              <a:gd name="connsiteY1" fmla="*/ 0 h 6858000"/>
              <a:gd name="connsiteX2" fmla="*/ 3266115 w 3936670"/>
              <a:gd name="connsiteY2" fmla="*/ 267438 h 6858000"/>
              <a:gd name="connsiteX3" fmla="*/ 3936670 w 3936670"/>
              <a:gd name="connsiteY3" fmla="*/ 3481388 h 6858000"/>
              <a:gd name="connsiteX4" fmla="*/ 3266115 w 3936670"/>
              <a:gd name="connsiteY4" fmla="*/ 6695338 h 6858000"/>
              <a:gd name="connsiteX5" fmla="*/ 3183032 w 3936670"/>
              <a:gd name="connsiteY5" fmla="*/ 6858000 h 6858000"/>
              <a:gd name="connsiteX6" fmla="*/ 0 w 39366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36670" h="6858000">
                <a:moveTo>
                  <a:pt x="0" y="0"/>
                </a:moveTo>
                <a:lnTo>
                  <a:pt x="3129517" y="0"/>
                </a:lnTo>
                <a:lnTo>
                  <a:pt x="3266115" y="267438"/>
                </a:lnTo>
                <a:cubicBezTo>
                  <a:pt x="3689469" y="1184879"/>
                  <a:pt x="3936670" y="2290869"/>
                  <a:pt x="3936670" y="3481388"/>
                </a:cubicBezTo>
                <a:cubicBezTo>
                  <a:pt x="3936670" y="4671908"/>
                  <a:pt x="3689469" y="5777898"/>
                  <a:pt x="3266115" y="6695338"/>
                </a:cubicBezTo>
                <a:lnTo>
                  <a:pt x="3183032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448056" y="681038"/>
            <a:ext cx="280450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Over-all compositie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A38CFE9-C30A-4551-ACCB-D5808FBC39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16867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7EF550F-47CE-4FB2-9DAC-12AD835C8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089941"/>
            <a:ext cx="2834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448056" y="2258171"/>
            <a:ext cx="2804504" cy="391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0" i="0" dirty="0">
                <a:effectLst/>
              </a:rPr>
              <a:t>De </a:t>
            </a:r>
            <a:r>
              <a:rPr lang="en-US" b="0" i="0" dirty="0" err="1">
                <a:effectLst/>
              </a:rPr>
              <a:t>onderdelen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zijn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allemaal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hetzelfde</a:t>
            </a:r>
            <a:r>
              <a:rPr lang="en-US" b="0" i="0" dirty="0">
                <a:effectLst/>
              </a:rPr>
              <a:t>, </a:t>
            </a:r>
            <a:r>
              <a:rPr lang="en-US" b="0" i="0" dirty="0" err="1">
                <a:effectLst/>
              </a:rPr>
              <a:t>doen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patroonachtig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aan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en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lijken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buiten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etalage</a:t>
            </a:r>
            <a:r>
              <a:rPr lang="en-US" b="0" i="0" dirty="0">
                <a:effectLst/>
              </a:rPr>
              <a:t> of het </a:t>
            </a:r>
            <a:r>
              <a:rPr lang="en-US" b="0" i="0" dirty="0" err="1">
                <a:effectLst/>
              </a:rPr>
              <a:t>beeld</a:t>
            </a:r>
            <a:r>
              <a:rPr lang="en-US" b="0" i="0" dirty="0">
                <a:effectLst/>
              </a:rPr>
              <a:t> door </a:t>
            </a:r>
            <a:r>
              <a:rPr lang="en-US" b="0" i="0" dirty="0" err="1">
                <a:effectLst/>
              </a:rPr>
              <a:t>te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gaan</a:t>
            </a:r>
            <a:r>
              <a:rPr lang="en-US" b="0" i="0" dirty="0">
                <a:effectLst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587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240</Words>
  <Application>Microsoft Macintosh PowerPoint</Application>
  <PresentationFormat>Breedbeeld</PresentationFormat>
  <Paragraphs>23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Office-thema</vt:lpstr>
      <vt:lpstr>compositie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Beeld-as en compositie</dc:title>
  <dc:creator>Microsoft Office-gebruiker</dc:creator>
  <cp:lastModifiedBy>Inge van Steen</cp:lastModifiedBy>
  <cp:revision>17</cp:revision>
  <cp:lastPrinted>2021-03-25T10:00:27Z</cp:lastPrinted>
  <dcterms:created xsi:type="dcterms:W3CDTF">2018-11-25T09:33:07Z</dcterms:created>
  <dcterms:modified xsi:type="dcterms:W3CDTF">2023-02-05T15:12:37Z</dcterms:modified>
</cp:coreProperties>
</file>